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 smtClean="0"/>
              <a:t>Młodzi </a:t>
            </a:r>
            <a:r>
              <a:rPr lang="pl-PL" sz="2000" b="1" dirty="0"/>
              <a:t>zawodowcy - wdrożenie programów stażowych dla studentów Wydziału Filologicznego Uniwersytetu </a:t>
            </a:r>
            <a:r>
              <a:rPr lang="pl-PL" sz="2000" b="1" dirty="0" smtClean="0"/>
              <a:t>Opolskiego </a:t>
            </a: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29133" y="4777379"/>
            <a:ext cx="9175480" cy="1126283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/>
          </a:p>
          <a:p>
            <a:endParaRPr lang="pl-PL" sz="1400" b="1" dirty="0" smtClean="0"/>
          </a:p>
          <a:p>
            <a:r>
              <a:rPr lang="pl-PL" sz="1400" b="1" dirty="0" smtClean="0"/>
              <a:t>projekt współfinansowany </a:t>
            </a:r>
            <a:r>
              <a:rPr lang="pl-PL" sz="1400" b="1" dirty="0"/>
              <a:t>ze środków Unii Europejskiej </a:t>
            </a:r>
            <a:r>
              <a:rPr lang="pl-PL" sz="1400" b="1" dirty="0" smtClean="0"/>
              <a:t>w </a:t>
            </a:r>
            <a:r>
              <a:rPr lang="pl-PL" sz="1400" b="1" dirty="0"/>
              <a:t>ramach Europejskiego Funduszu Społecznego</a:t>
            </a:r>
            <a:endParaRPr lang="pl-PL" sz="1400" dirty="0"/>
          </a:p>
          <a:p>
            <a:endParaRPr lang="pl-PL" dirty="0"/>
          </a:p>
        </p:txBody>
      </p:sp>
      <p:pic>
        <p:nvPicPr>
          <p:cNvPr id="4" name="Obraz 3" descr="C:\Users\AGNIES~2\AppData\Local\Temp\FE_WER_POZIOM-Kolor-01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267" y="2993366"/>
            <a:ext cx="2769079" cy="8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UE_EFS_POZIOM-Kolor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936301" y="2984740"/>
            <a:ext cx="2855343" cy="905773"/>
          </a:xfrm>
          <a:prstGeom prst="rect">
            <a:avLst/>
          </a:prstGeom>
        </p:spPr>
      </p:pic>
      <p:pic>
        <p:nvPicPr>
          <p:cNvPr id="6" name="Obraz 5" descr="E:\Moje dokumenty\logo\LogoUO ligh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4400" y="2984740"/>
            <a:ext cx="863932" cy="76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65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7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1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1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3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English in Public </a:t>
            </a:r>
            <a:r>
              <a:rPr lang="pl-PL" b="1" dirty="0" err="1" smtClean="0"/>
              <a:t>Communication</a:t>
            </a:r>
            <a:r>
              <a:rPr lang="pl-PL" b="1" dirty="0" smtClean="0"/>
              <a:t>			(I stopień)</a:t>
            </a:r>
          </a:p>
          <a:p>
            <a:r>
              <a:rPr lang="pl-PL" b="1" dirty="0" smtClean="0"/>
              <a:t>English </a:t>
            </a:r>
            <a:r>
              <a:rPr lang="pl-PL" b="1" dirty="0" err="1" smtClean="0"/>
              <a:t>Philology</a:t>
            </a:r>
            <a:r>
              <a:rPr lang="pl-PL" b="1" dirty="0" smtClean="0"/>
              <a:t>							(I </a:t>
            </a:r>
            <a:r>
              <a:rPr lang="pl-PL" b="1" dirty="0" err="1" smtClean="0"/>
              <a:t>i</a:t>
            </a:r>
            <a:r>
              <a:rPr lang="pl-PL" b="1" dirty="0" smtClean="0"/>
              <a:t> II stopień)</a:t>
            </a:r>
          </a:p>
          <a:p>
            <a:r>
              <a:rPr lang="pl-PL" b="1" dirty="0" err="1" smtClean="0"/>
              <a:t>Germanische</a:t>
            </a:r>
            <a:r>
              <a:rPr lang="pl-PL" b="1" dirty="0" smtClean="0"/>
              <a:t> </a:t>
            </a:r>
            <a:r>
              <a:rPr lang="pl-PL" b="1" dirty="0" err="1" smtClean="0"/>
              <a:t>Philologie</a:t>
            </a:r>
            <a:r>
              <a:rPr lang="pl-PL" b="1" dirty="0" smtClean="0"/>
              <a:t>					(I stopień)</a:t>
            </a:r>
          </a:p>
          <a:p>
            <a:r>
              <a:rPr lang="pl-PL" b="1" dirty="0" smtClean="0"/>
              <a:t>Filologia sp. </a:t>
            </a:r>
            <a:r>
              <a:rPr lang="pl-PL" b="1" dirty="0" err="1" smtClean="0"/>
              <a:t>Germanische</a:t>
            </a:r>
            <a:r>
              <a:rPr lang="pl-PL" b="1" dirty="0" smtClean="0"/>
              <a:t> </a:t>
            </a:r>
            <a:r>
              <a:rPr lang="pl-PL" b="1" dirty="0" err="1" smtClean="0"/>
              <a:t>Philologie</a:t>
            </a:r>
            <a:r>
              <a:rPr lang="pl-PL" b="1" dirty="0" smtClean="0"/>
              <a:t>		(II stopień)</a:t>
            </a:r>
          </a:p>
          <a:p>
            <a:r>
              <a:rPr lang="pl-PL" b="1" dirty="0" smtClean="0"/>
              <a:t>Filologia sp. Język biznesu				(I </a:t>
            </a:r>
            <a:r>
              <a:rPr lang="pl-PL" b="1" dirty="0" err="1" smtClean="0"/>
              <a:t>i</a:t>
            </a:r>
            <a:r>
              <a:rPr lang="pl-PL" b="1" dirty="0" smtClean="0"/>
              <a:t> II stopień)</a:t>
            </a:r>
          </a:p>
          <a:p>
            <a:r>
              <a:rPr lang="pl-PL" b="1" dirty="0" smtClean="0"/>
              <a:t>Filologia sp. Języki obce w turystyce		(I stopień)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559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b="1" dirty="0" smtClean="0"/>
              <a:t>3 miesiące VII-IX (X)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6 godzin dziennie (średnio)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3 rodzaje:</a:t>
            </a:r>
          </a:p>
          <a:p>
            <a:pPr lvl="1"/>
            <a:r>
              <a:rPr lang="pl-PL" sz="2400" b="1" dirty="0"/>
              <a:t>d</a:t>
            </a:r>
            <a:r>
              <a:rPr lang="pl-PL" sz="2400" b="1" dirty="0" smtClean="0"/>
              <a:t>o 50 km</a:t>
            </a:r>
          </a:p>
          <a:p>
            <a:pPr lvl="1"/>
            <a:r>
              <a:rPr lang="pl-PL" sz="2400" b="1" dirty="0" smtClean="0"/>
              <a:t>powyżej 50 km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agraniczne</a:t>
            </a:r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539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1" y="2133599"/>
            <a:ext cx="9444637" cy="4413849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2000 zł brutto (1550 zł netto) miesięcznie</a:t>
            </a:r>
          </a:p>
          <a:p>
            <a:r>
              <a:rPr lang="pl-PL" sz="2400" b="1" dirty="0"/>
              <a:t>u</a:t>
            </a:r>
            <a:r>
              <a:rPr lang="pl-PL" sz="2400" b="1" dirty="0" smtClean="0"/>
              <a:t>bezpieczenie i koszt badań medycznych</a:t>
            </a:r>
          </a:p>
          <a:p>
            <a:r>
              <a:rPr lang="pl-PL" sz="2400" b="1" dirty="0"/>
              <a:t>s</a:t>
            </a:r>
            <a:r>
              <a:rPr lang="pl-PL" sz="2400" b="1" dirty="0" smtClean="0"/>
              <a:t>taże zagraniczne:</a:t>
            </a:r>
          </a:p>
          <a:p>
            <a:pPr lvl="1"/>
            <a:r>
              <a:rPr lang="pl-PL" sz="2400" b="1" dirty="0" smtClean="0"/>
              <a:t>dojazd (do 700 zł)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akwaterowanie (do 1500 zł miesięcznie)</a:t>
            </a:r>
          </a:p>
          <a:p>
            <a:r>
              <a:rPr lang="pl-PL" sz="2400" b="1" dirty="0"/>
              <a:t>s</a:t>
            </a:r>
            <a:r>
              <a:rPr lang="pl-PL" sz="2400" b="1" dirty="0" smtClean="0"/>
              <a:t>taże krajowe:</a:t>
            </a:r>
          </a:p>
          <a:p>
            <a:pPr lvl="1"/>
            <a:r>
              <a:rPr lang="pl-PL" sz="2400" b="1" dirty="0"/>
              <a:t>d</a:t>
            </a:r>
            <a:r>
              <a:rPr lang="pl-PL" sz="2400" b="1" dirty="0" smtClean="0"/>
              <a:t>ojazd (do 130 zł miesięcznie) – do 50 km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akwaterowanie (do 840 zł miesięcznie) – powyżej 50 km</a:t>
            </a:r>
          </a:p>
        </p:txBody>
      </p:sp>
    </p:spTree>
    <p:extLst>
      <p:ext uri="{BB962C8B-B14F-4D97-AF65-F5344CB8AC3E}">
        <p14:creationId xmlns:p14="http://schemas.microsoft.com/office/powerpoint/2010/main" xmlns="" val="14590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http://stazewf.uni.opole.pl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z</a:t>
            </a:r>
            <a:r>
              <a:rPr lang="pl-PL" sz="2400" b="1" dirty="0" smtClean="0"/>
              <a:t>akres merytoryczny stażu zgodny z kierunkiem studiów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potencjalni pracodawcy:</a:t>
            </a:r>
          </a:p>
          <a:p>
            <a:pPr lvl="1"/>
            <a:r>
              <a:rPr lang="pl-PL" sz="2400" b="1" dirty="0"/>
              <a:t>t</a:t>
            </a:r>
            <a:r>
              <a:rPr lang="pl-PL" sz="2400" b="1" dirty="0" smtClean="0"/>
              <a:t>urystyka</a:t>
            </a:r>
          </a:p>
          <a:p>
            <a:pPr lvl="1"/>
            <a:r>
              <a:rPr lang="pl-PL" sz="2400" b="1" dirty="0"/>
              <a:t>o</a:t>
            </a:r>
            <a:r>
              <a:rPr lang="pl-PL" sz="2400" b="1" dirty="0" smtClean="0"/>
              <a:t>bsługa biznesu</a:t>
            </a:r>
          </a:p>
          <a:p>
            <a:pPr lvl="1"/>
            <a:r>
              <a:rPr lang="pl-PL" sz="2400" b="1" dirty="0"/>
              <a:t>b</a:t>
            </a:r>
            <a:r>
              <a:rPr lang="pl-PL" sz="2400" b="1" dirty="0" smtClean="0"/>
              <a:t>iura tłumaczeń</a:t>
            </a:r>
          </a:p>
          <a:p>
            <a:pPr lvl="1"/>
            <a:r>
              <a:rPr lang="pl-PL" sz="2400" b="1" dirty="0" smtClean="0"/>
              <a:t>… (FORUM ZAWODOWE WYDZIAŁU FILOLOGICZNEGO)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xmlns="" val="9139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e</a:t>
            </a:r>
            <a:r>
              <a:rPr lang="pl-PL" sz="2400" b="1" dirty="0" smtClean="0"/>
              <a:t>fekty kształcenia</a:t>
            </a:r>
          </a:p>
          <a:p>
            <a:pPr lvl="1"/>
            <a:r>
              <a:rPr lang="pl-PL" sz="2400" b="1" dirty="0"/>
              <a:t>w</a:t>
            </a:r>
            <a:r>
              <a:rPr lang="pl-PL" sz="2400" b="1" dirty="0" smtClean="0"/>
              <a:t>iedza</a:t>
            </a:r>
          </a:p>
          <a:p>
            <a:pPr lvl="1"/>
            <a:r>
              <a:rPr lang="pl-PL" sz="2400" b="1" dirty="0"/>
              <a:t>u</a:t>
            </a:r>
            <a:r>
              <a:rPr lang="pl-PL" sz="2400" b="1" dirty="0" smtClean="0"/>
              <a:t>miejętności</a:t>
            </a:r>
          </a:p>
          <a:p>
            <a:pPr lvl="1"/>
            <a:r>
              <a:rPr lang="pl-PL" sz="2400" b="1" dirty="0"/>
              <a:t>k</a:t>
            </a:r>
            <a:r>
              <a:rPr lang="pl-PL" sz="2400" b="1" dirty="0" smtClean="0"/>
              <a:t>ompetencje społeczne</a:t>
            </a:r>
          </a:p>
          <a:p>
            <a:r>
              <a:rPr lang="pl-PL" sz="2400" b="1" dirty="0" smtClean="0"/>
              <a:t>komunikacja w języku obcym</a:t>
            </a:r>
          </a:p>
          <a:p>
            <a:pPr lvl="1"/>
            <a:r>
              <a:rPr lang="pl-PL" sz="2400" b="1" dirty="0" smtClean="0"/>
              <a:t>w mowie</a:t>
            </a:r>
          </a:p>
          <a:p>
            <a:pPr lvl="1"/>
            <a:r>
              <a:rPr lang="pl-PL" sz="2400" b="1" dirty="0" smtClean="0"/>
              <a:t>w piśmie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854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s</a:t>
            </a:r>
            <a:r>
              <a:rPr lang="pl-PL" sz="2400" b="1" dirty="0" smtClean="0"/>
              <a:t>tudenci ostatniego roku studiów I </a:t>
            </a:r>
            <a:r>
              <a:rPr lang="pl-PL" sz="2400" b="1" dirty="0" err="1" smtClean="0"/>
              <a:t>i</a:t>
            </a:r>
            <a:r>
              <a:rPr lang="pl-PL" sz="2400" b="1" dirty="0" smtClean="0"/>
              <a:t> II stopnia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absolwenci do 6 miesięcy po obronie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bierni zawodowo – priorytet w rekrutacji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486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Autofit/>
          </a:bodyPr>
          <a:lstStyle/>
          <a:p>
            <a:r>
              <a:rPr lang="pl-PL" sz="2400" b="1" dirty="0"/>
              <a:t>t</a:t>
            </a:r>
            <a:r>
              <a:rPr lang="pl-PL" sz="2400" b="1" dirty="0" smtClean="0"/>
              <a:t>ermin rekrutacji:</a:t>
            </a:r>
          </a:p>
          <a:p>
            <a:pPr lvl="1"/>
            <a:r>
              <a:rPr lang="pl-PL" sz="2400" b="1" dirty="0"/>
              <a:t>o</a:t>
            </a:r>
            <a:r>
              <a:rPr lang="pl-PL" sz="2400" b="1" dirty="0" smtClean="0"/>
              <a:t>d środy 18 maja do wtorku 24 maja</a:t>
            </a:r>
          </a:p>
          <a:p>
            <a:r>
              <a:rPr lang="pl-PL" sz="2400" b="1" dirty="0"/>
              <a:t>b</a:t>
            </a:r>
            <a:r>
              <a:rPr lang="pl-PL" sz="2400" b="1" dirty="0" smtClean="0"/>
              <a:t>iuro projektu:</a:t>
            </a:r>
          </a:p>
          <a:p>
            <a:pPr lvl="1"/>
            <a:r>
              <a:rPr lang="pl-PL" sz="2400" b="1" dirty="0"/>
              <a:t>d</a:t>
            </a:r>
            <a:r>
              <a:rPr lang="pl-PL" sz="2400" b="1" dirty="0" smtClean="0"/>
              <a:t>ziekanat p.12 (codzienny dyżur wg. harmonogramu)</a:t>
            </a:r>
          </a:p>
          <a:p>
            <a:pPr lvl="1"/>
            <a:r>
              <a:rPr lang="pl-PL" sz="2400" b="1" dirty="0"/>
              <a:t>d</a:t>
            </a:r>
            <a:r>
              <a:rPr lang="pl-PL" sz="2400" b="1" dirty="0" smtClean="0"/>
              <a:t>ziekanat p. 7  (codziennie 8.00-15.00)</a:t>
            </a:r>
          </a:p>
          <a:p>
            <a:r>
              <a:rPr lang="pl-PL" sz="2400" b="1" dirty="0"/>
              <a:t>w</a:t>
            </a:r>
            <a:r>
              <a:rPr lang="pl-PL" sz="2400" b="1" dirty="0" smtClean="0"/>
              <a:t>yniki rekrutacji:</a:t>
            </a:r>
          </a:p>
          <a:p>
            <a:pPr lvl="1"/>
            <a:r>
              <a:rPr lang="pl-PL" sz="2400" b="1" dirty="0"/>
              <a:t>s</a:t>
            </a:r>
            <a:r>
              <a:rPr lang="pl-PL" sz="2400" b="1" dirty="0" smtClean="0"/>
              <a:t>trona projektu</a:t>
            </a:r>
          </a:p>
          <a:p>
            <a:pPr lvl="1"/>
            <a:r>
              <a:rPr lang="pl-PL" sz="2400" b="1" dirty="0" smtClean="0"/>
              <a:t>dziekanat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xmlns="" val="6038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d</a:t>
            </a:r>
            <a:r>
              <a:rPr lang="pl-PL" sz="2400" b="1" dirty="0" smtClean="0"/>
              <a:t>okumenty rekrutacyjne: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ał. 1a wniosek o przyjęcie na staż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ał. 1b formularz zgłoszeniowy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ał. 2   oświadczenie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306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http://stazewf.uni.opole.pl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Kierownik </a:t>
            </a:r>
            <a:r>
              <a:rPr lang="pl-PL" sz="2400" b="1" dirty="0"/>
              <a:t>P</a:t>
            </a:r>
            <a:r>
              <a:rPr lang="pl-PL" sz="2400" b="1" dirty="0" smtClean="0"/>
              <a:t>rojektu</a:t>
            </a:r>
          </a:p>
          <a:p>
            <a:pPr lvl="1"/>
            <a:r>
              <a:rPr lang="pl-PL" sz="2200" b="1" dirty="0" smtClean="0"/>
              <a:t>dr Elżbieta Szymańska-</a:t>
            </a:r>
            <a:r>
              <a:rPr lang="pl-PL" sz="2200" b="1" dirty="0" err="1" smtClean="0"/>
              <a:t>Czaplak</a:t>
            </a:r>
            <a:endParaRPr lang="pl-PL" sz="2200" b="1" dirty="0" smtClean="0"/>
          </a:p>
          <a:p>
            <a:r>
              <a:rPr lang="pl-PL" sz="2400" b="1" dirty="0" smtClean="0"/>
              <a:t>Koordynator staży krajowych</a:t>
            </a:r>
          </a:p>
          <a:p>
            <a:pPr lvl="1"/>
            <a:r>
              <a:rPr lang="pl-PL" sz="2200" b="1" dirty="0"/>
              <a:t>d</a:t>
            </a:r>
            <a:r>
              <a:rPr lang="pl-PL" sz="2200" b="1" dirty="0" smtClean="0"/>
              <a:t>r Magdalena Szyszka</a:t>
            </a:r>
          </a:p>
          <a:p>
            <a:r>
              <a:rPr lang="pl-PL" sz="2400" b="1" dirty="0" smtClean="0"/>
              <a:t>Koordynator staży zagranicznych</a:t>
            </a:r>
          </a:p>
          <a:p>
            <a:pPr lvl="1"/>
            <a:r>
              <a:rPr lang="pl-PL" sz="2200" b="1" dirty="0" smtClean="0"/>
              <a:t>prof. Ewa Piechurska-Kuciel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xmlns="" val="2727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</TotalTime>
  <Words>277</Words>
  <Application>Microsoft Office PowerPoint</Application>
  <PresentationFormat>Niestandardowy</PresentationFormat>
  <Paragraphs>77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Smuga</vt:lpstr>
      <vt:lpstr>Młodzi zawodowcy - wdrożenie programów stażowych dla studentów Wydziału Filologicznego Uniwersytetu Opolskiego </vt:lpstr>
      <vt:lpstr>http://stazewf.uni.opole.pl</vt:lpstr>
      <vt:lpstr>http://stazewf.uni.opole.pl</vt:lpstr>
      <vt:lpstr>http://stazewf.uni.opole.pl</vt:lpstr>
      <vt:lpstr>http://stazewf.uni.opole.pl</vt:lpstr>
      <vt:lpstr>http://stazewf.uni.opole.pl</vt:lpstr>
      <vt:lpstr>http://stazewf.uni.opole.pl</vt:lpstr>
      <vt:lpstr>http://stazewf.uni.opole.pl</vt:lpstr>
      <vt:lpstr>http://stazewf.uni.opole.pl</vt:lpstr>
      <vt:lpstr>http://stazewf.uni.opole.pl</vt:lpstr>
      <vt:lpstr>http://stazewf.uni.opole.pl</vt:lpstr>
      <vt:lpstr>http://stazewf.uni.opole.pl</vt:lpstr>
      <vt:lpstr>http://stazewf.uni.opole.pl</vt:lpstr>
      <vt:lpstr>http://stazewf.uni.opole.pl</vt:lpstr>
      <vt:lpstr>http://stazewf.uni.opole.pl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„Młodzi zawodowcy - wdrożenie programów stażowych dla studentów Wydziału Filologicznego Uniwersytetu Opolskiego”,</dc:title>
  <dc:creator>ES</dc:creator>
  <cp:lastModifiedBy>user</cp:lastModifiedBy>
  <cp:revision>11</cp:revision>
  <dcterms:created xsi:type="dcterms:W3CDTF">2016-05-17T16:28:36Z</dcterms:created>
  <dcterms:modified xsi:type="dcterms:W3CDTF">2016-05-18T07:41:19Z</dcterms:modified>
</cp:coreProperties>
</file>